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28"/>
  </p:notesMasterIdLst>
  <p:handoutMasterIdLst>
    <p:handoutMasterId r:id="rId29"/>
  </p:handoutMasterIdLst>
  <p:sldIdLst>
    <p:sldId id="259" r:id="rId3"/>
    <p:sldId id="390" r:id="rId4"/>
    <p:sldId id="392" r:id="rId5"/>
    <p:sldId id="427" r:id="rId6"/>
    <p:sldId id="421" r:id="rId7"/>
    <p:sldId id="424" r:id="rId8"/>
    <p:sldId id="448" r:id="rId9"/>
    <p:sldId id="364" r:id="rId10"/>
    <p:sldId id="429" r:id="rId11"/>
    <p:sldId id="430" r:id="rId12"/>
    <p:sldId id="431" r:id="rId13"/>
    <p:sldId id="366" r:id="rId14"/>
    <p:sldId id="444" r:id="rId15"/>
    <p:sldId id="435" r:id="rId16"/>
    <p:sldId id="436" r:id="rId17"/>
    <p:sldId id="447" r:id="rId18"/>
    <p:sldId id="308" r:id="rId19"/>
    <p:sldId id="442" r:id="rId20"/>
    <p:sldId id="443" r:id="rId21"/>
    <p:sldId id="439" r:id="rId22"/>
    <p:sldId id="339" r:id="rId23"/>
    <p:sldId id="382" r:id="rId24"/>
    <p:sldId id="440" r:id="rId25"/>
    <p:sldId id="441" r:id="rId26"/>
    <p:sldId id="277" r:id="rId2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390"/>
            <p14:sldId id="392"/>
            <p14:sldId id="427"/>
            <p14:sldId id="421"/>
            <p14:sldId id="424"/>
            <p14:sldId id="448"/>
            <p14:sldId id="364"/>
            <p14:sldId id="429"/>
            <p14:sldId id="430"/>
            <p14:sldId id="431"/>
            <p14:sldId id="366"/>
            <p14:sldId id="444"/>
            <p14:sldId id="435"/>
            <p14:sldId id="436"/>
            <p14:sldId id="447"/>
            <p14:sldId id="308"/>
            <p14:sldId id="442"/>
            <p14:sldId id="443"/>
            <p14:sldId id="439"/>
            <p14:sldId id="339"/>
            <p14:sldId id="382"/>
            <p14:sldId id="440"/>
            <p14:sldId id="441"/>
            <p14:sldId id="277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CCFFCC"/>
    <a:srgbClr val="CCECFF"/>
    <a:srgbClr val="FFFF99"/>
    <a:srgbClr val="CCFF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35" autoAdjust="0"/>
    <p:restoredTop sz="83977" autoAdjust="0"/>
  </p:normalViewPr>
  <p:slideViewPr>
    <p:cSldViewPr snapToGrid="0">
      <p:cViewPr varScale="1">
        <p:scale>
          <a:sx n="92" d="100"/>
          <a:sy n="92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14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Общее число проведенных проверок за 2021 год</a:t>
            </a:r>
            <a:r>
              <a:rPr lang="ru-RU" b="1" baseline="0" dirty="0" smtClean="0"/>
              <a:t>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1981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102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108565762304109"/>
          <c:w val="1"/>
          <c:h val="0.693262423834380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ngle"/>
              <a:contourClr>
                <a:srgbClr val="000000"/>
              </a:contourClr>
            </a:sp3d>
          </c:spPr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EC-4D65-9789-762527CBCB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EC-4D65-9789-762527CBCB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DEC-4D65-9789-762527CBCB7C}"/>
              </c:ext>
            </c:extLst>
          </c:dPt>
          <c:dPt>
            <c:idx val="3"/>
            <c:bubble3D val="0"/>
            <c:explosion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DEC-4D65-9789-762527CBCB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DEC-4D65-9789-762527CBCB7C}"/>
              </c:ext>
            </c:extLst>
          </c:dPt>
          <c:dLbls>
            <c:dLbl>
              <c:idx val="0"/>
              <c:layout>
                <c:manualLayout>
                  <c:x val="1.2789473470558302E-3"/>
                  <c:y val="-0.109374488497365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404862531069275E-2"/>
                  <c:y val="-4.391158875114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5022884226849349E-2"/>
                  <c:y val="-7.6634485931557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7470248833581391E-3"/>
                  <c:y val="-0.11671505819517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5"/>
                <c:pt idx="0">
                  <c:v>Внеплановые проверки</c:v>
                </c:pt>
                <c:pt idx="1">
                  <c:v>Внеплановые проверки при лицензировании и регистрации </c:v>
                </c:pt>
                <c:pt idx="2">
                  <c:v>Проверки по стройнадзору</c:v>
                </c:pt>
                <c:pt idx="3">
                  <c:v>Постоянный надзор </c:v>
                </c:pt>
                <c:pt idx="4">
                  <c:v>Плановые проверки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</c:v>
                </c:pt>
                <c:pt idx="1">
                  <c:v>129</c:v>
                </c:pt>
                <c:pt idx="2">
                  <c:v>12</c:v>
                </c:pt>
                <c:pt idx="3">
                  <c:v>1723</c:v>
                </c:pt>
                <c:pt idx="4">
                  <c:v>106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DEC-4D65-9789-762527CBC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"/>
          <c:y val="0.14958364607188096"/>
          <c:w val="0.31070098779340749"/>
          <c:h val="0.79720385932884952"/>
        </c:manualLayout>
      </c:layout>
      <c:overlay val="0"/>
      <c:txPr>
        <a:bodyPr rot="0" vert="horz"/>
        <a:lstStyle/>
        <a:p>
          <a:pPr>
            <a:defRPr sz="1100" baseline="0"/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1">
          <a:shade val="95000"/>
          <a:satMod val="105000"/>
        </a:schemeClr>
      </a:solidFill>
      <a:beve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971121051025552E-2"/>
          <c:y val="4.2704778883492438E-2"/>
          <c:w val="0.54574353645887808"/>
          <c:h val="0.803703215082329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>
              <a:noFill/>
            </a:ln>
            <a:effectLst>
              <a:innerShdw blurRad="609600" dist="520700" dir="14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65100" h="146050" prst="angle"/>
              <a:bevelB w="165100" prst="coolSlant"/>
              <a:contourClr>
                <a:srgbClr val="000000"/>
              </a:contourClr>
            </a:sp3d>
          </c:spPr>
          <c:explosion val="25"/>
          <c:dPt>
            <c:idx val="0"/>
            <c:bubble3D val="0"/>
            <c:explosion val="42"/>
            <c:spPr>
              <a:solidFill>
                <a:schemeClr val="accent1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41"/>
            <c:spPr>
              <a:solidFill>
                <a:schemeClr val="accent2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48"/>
            <c:spPr>
              <a:solidFill>
                <a:schemeClr val="accent3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30"/>
            <c:spPr>
              <a:solidFill>
                <a:schemeClr val="accent5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7"/>
            <c:bubble3D val="0"/>
            <c:explosion val="34"/>
          </c:dPt>
          <c:dLbls>
            <c:dLbl>
              <c:idx val="0"/>
              <c:layout>
                <c:manualLayout>
                  <c:x val="3.3209155067069726E-3"/>
                  <c:y val="-0.12379952447810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495860031537089E-2"/>
                  <c:y val="-5.4968640100154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412627209451692E-3"/>
                  <c:y val="-3.4246325979714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165385346355363E-2"/>
                  <c:y val="1.1312582539573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41054107879369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055252021946297"/>
                  <c:y val="-0.31453853295211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9834109823115433E-2"/>
                  <c:y val="-1.1977596799945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атомные станции</c:v>
                </c:pt>
                <c:pt idx="1">
                  <c:v>исследовательские ядерные реакторы</c:v>
                </c:pt>
                <c:pt idx="2">
                  <c:v>радиационно опасные объекты</c:v>
                </c:pt>
                <c:pt idx="3">
                  <c:v>предприятия топливного цикла</c:v>
                </c:pt>
                <c:pt idx="4">
                  <c:v>суда и иные плав средства с ЯР</c:v>
                </c:pt>
                <c:pt idx="5">
                  <c:v>конструирование и изготовление оборудования</c:v>
                </c:pt>
                <c:pt idx="6">
                  <c:v>сооружение (строительтство) объектов ИАЭ</c:v>
                </c:pt>
                <c:pt idx="7">
                  <c:v>учет и контроль ЯМ.РВ, физическая защита ЯУ, РВиРАО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62</c:v>
                </c:pt>
                <c:pt idx="1">
                  <c:v>6</c:v>
                </c:pt>
                <c:pt idx="2">
                  <c:v>66</c:v>
                </c:pt>
                <c:pt idx="3">
                  <c:v>12</c:v>
                </c:pt>
                <c:pt idx="4">
                  <c:v>13</c:v>
                </c:pt>
                <c:pt idx="5">
                  <c:v>13</c:v>
                </c:pt>
                <c:pt idx="6">
                  <c:v>449</c:v>
                </c:pt>
                <c:pt idx="7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  <a:sp3d/>
      </c:spPr>
    </c:plotArea>
    <c:legend>
      <c:legendPos val="r"/>
      <c:layout>
        <c:manualLayout>
          <c:xMode val="edge"/>
          <c:yMode val="edge"/>
          <c:x val="0.66303093186059814"/>
          <c:y val="2.1718807895143251E-2"/>
          <c:w val="0.32755906659206174"/>
          <c:h val="0.949104829148587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680403424708734E-2"/>
          <c:y val="0.23601516493630334"/>
          <c:w val="0.61448592432819105"/>
          <c:h val="0.714672814131763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Проведено проверок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2052</c:v>
                </c:pt>
                <c:pt idx="1">
                  <c:v>1752</c:v>
                </c:pt>
                <c:pt idx="2">
                  <c:v>1981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Выявлено нарушений при строительстве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Лист1!$A$2:$A$5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Выявлено нарушений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749</c:v>
                </c:pt>
                <c:pt idx="1">
                  <c:v>355</c:v>
                </c:pt>
                <c:pt idx="2">
                  <c:v>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58336"/>
        <c:axId val="23759872"/>
        <c:axId val="0"/>
      </c:bar3DChart>
      <c:catAx>
        <c:axId val="23758336"/>
        <c:scaling>
          <c:orientation val="minMax"/>
        </c:scaling>
        <c:delete val="0"/>
        <c:axPos val="b"/>
        <c:majorTickMark val="out"/>
        <c:minorTickMark val="none"/>
        <c:tickLblPos val="nextTo"/>
        <c:crossAx val="23759872"/>
        <c:crosses val="autoZero"/>
        <c:auto val="0"/>
        <c:lblAlgn val="ctr"/>
        <c:lblOffset val="100"/>
        <c:noMultiLvlLbl val="0"/>
      </c:catAx>
      <c:valAx>
        <c:axId val="23759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758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08326446113035"/>
          <c:y val="2.6130878673254369E-2"/>
          <c:w val="0.28076589051081041"/>
          <c:h val="0.969139830869008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штрафов на юридических лиц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5050</c:v>
                </c:pt>
                <c:pt idx="1">
                  <c:v>1340</c:v>
                </c:pt>
                <c:pt idx="2">
                  <c:v>4710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 штрафов на должностных лиц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354</c:v>
                </c:pt>
                <c:pt idx="1">
                  <c:v>465</c:v>
                </c:pt>
                <c:pt idx="2">
                  <c:v>350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Предупреждено должностных лиц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12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12832"/>
        <c:axId val="23914368"/>
        <c:axId val="0"/>
      </c:bar3DChart>
      <c:catAx>
        <c:axId val="23912832"/>
        <c:scaling>
          <c:orientation val="minMax"/>
        </c:scaling>
        <c:delete val="1"/>
        <c:axPos val="b"/>
        <c:majorGridlines/>
        <c:numFmt formatCode="General" sourceLinked="1"/>
        <c:majorTickMark val="none"/>
        <c:minorTickMark val="none"/>
        <c:tickLblPos val="nextTo"/>
        <c:crossAx val="23914368"/>
        <c:crosses val="autoZero"/>
        <c:auto val="1"/>
        <c:lblAlgn val="ctr"/>
        <c:lblOffset val="100"/>
        <c:noMultiLvlLbl val="0"/>
      </c:catAx>
      <c:valAx>
        <c:axId val="23914368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nextTo"/>
        <c:crossAx val="23912832"/>
        <c:crosses val="max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40"/>
      <c:rAngAx val="1"/>
    </c:view3D>
    <c:floor>
      <c:thickness val="0"/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599714924662461"/>
          <c:y val="0.19116796676507714"/>
          <c:w val="0.84400285075337544"/>
          <c:h val="0.6695881370642712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Лицензии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6.1524171732856577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473366008428001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1816725446193007E-2"/>
                  <c:y val="1.6739943284991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162</c:v>
                </c:pt>
                <c:pt idx="1">
                  <c:v>137</c:v>
                </c:pt>
                <c:pt idx="2">
                  <c:v>135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Регистрация организаций 4-5 категории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21</c:v>
                </c:pt>
                <c:pt idx="1">
                  <c:v>20</c:v>
                </c:pt>
                <c:pt idx="2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Разрешения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9219337386285263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473366008428001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76765889061422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790</c:v>
                </c:pt>
                <c:pt idx="1">
                  <c:v>603</c:v>
                </c:pt>
                <c:pt idx="2">
                  <c:v>712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ПДВ ДС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1016114488571037E-2"/>
                  <c:y val="-2.47535848843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51177259374281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914503039713935E-2"/>
                  <c:y val="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156"/>
        <c:shape val="cylinder"/>
        <c:axId val="81447168"/>
        <c:axId val="25366528"/>
        <c:axId val="0"/>
      </c:bar3DChart>
      <c:catAx>
        <c:axId val="8144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366528"/>
        <c:crosses val="autoZero"/>
        <c:auto val="1"/>
        <c:lblAlgn val="ctr"/>
        <c:lblOffset val="100"/>
        <c:noMultiLvlLbl val="0"/>
      </c:catAx>
      <c:valAx>
        <c:axId val="25366528"/>
        <c:scaling>
          <c:orientation val="minMax"/>
          <c:max val="1200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447168"/>
        <c:crosses val="autoZero"/>
        <c:crossBetween val="between"/>
        <c:majorUnit val="100"/>
        <c:minorUnit val="50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0.87427</cdr:x>
      <cdr:y>0.08808</cdr:y>
    </cdr:from>
    <cdr:to>
      <cdr:x>1</cdr:x>
      <cdr:y>0.34205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2876" y="317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0.87427</cdr:x>
      <cdr:y>0.08808</cdr:y>
    </cdr:from>
    <cdr:to>
      <cdr:x>1</cdr:x>
      <cdr:y>0.34205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2876" y="317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28.02.2022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078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28.02.2022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31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в черно-белом режиме или в оттенках серого. Выполните пробную печать, чтобы убедиться в сохранении разницы между цветами при печати в черно-белом режиме или в оттенках серого.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79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dirty="0" smtClean="0"/>
              <a:t>Microsoft </a:t>
            </a:r>
            <a:r>
              <a:rPr lang="ru-RU" b="1" dirty="0" smtClean="0"/>
              <a:t>Инженерное мастерство</a:t>
            </a:r>
            <a:endParaRPr lang="ru-RU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dirty="0" smtClean="0"/>
              <a:t>Конфиденциальная информация Майкрософт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ru-RU" smtClean="0"/>
              <a:pPr/>
              <a:t>25</a:t>
            </a:fld>
            <a:endParaRPr lang="ru-RU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488950"/>
            <a:ext cx="4962525" cy="3722688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87" y="4483601"/>
            <a:ext cx="6206573" cy="4944672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8040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 dirty="0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 dirty="0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9.jpeg"/><Relationship Id="rId4" Type="http://schemas.openxmlformats.org/officeDocument/2006/relationships/hyperlink" Target="mailto:sevkav@gosnadzor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331640" y="1556792"/>
            <a:ext cx="7674650" cy="1699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Об итогах работы  Северо-Европейского </a:t>
            </a:r>
            <a:r>
              <a:rPr lang="ru-RU" altLang="ru-RU" sz="2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МТУ по надзору за ЯРБ Ростехнадзора </a:t>
            </a:r>
          </a:p>
          <a:p>
            <a:pPr algn="ctr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в 2021 году</a:t>
            </a:r>
            <a:endParaRPr lang="ru-RU" altLang="ru-RU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3" y="4653137"/>
            <a:ext cx="53640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Перевощиков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Сергей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Георгиевич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Руководитель Северо-Европейского межрегионального территориального  управления по надзору за ядерной и радиационной безопасностью Ростехнадзора</a:t>
            </a:r>
            <a:endParaRPr lang="ru-RU" sz="1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182" y="-51299"/>
            <a:ext cx="1641059" cy="17521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07704" y="185999"/>
            <a:ext cx="590465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400" b="1" dirty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ФЕДЕРАЛЬНАЯ </a:t>
            </a:r>
            <a:r>
              <a:rPr kumimoji="1" lang="ru-RU" sz="1400" b="1" cap="all" dirty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СЛУЖБА по экологическому,  технологическому и атомному </a:t>
            </a:r>
            <a:r>
              <a:rPr kumimoji="1" lang="ru-RU" sz="1400" b="1" cap="all" dirty="0" smtClean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надзору</a:t>
            </a:r>
          </a:p>
          <a:p>
            <a:pPr lvl="0" algn="ctr">
              <a:lnSpc>
                <a:spcPct val="90000"/>
              </a:lnSpc>
              <a:defRPr/>
            </a:pPr>
            <a:r>
              <a:rPr kumimoji="1" lang="ru-RU" sz="1400" b="1" cap="all" dirty="0" smtClean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Северо-Европейское межрегиональное территориальное управление по надзору за ядерной и радиационной безопасностью</a:t>
            </a:r>
            <a:endParaRPr kumimoji="1" lang="ru-RU" sz="1400" b="1" cap="all" dirty="0">
              <a:solidFill>
                <a:srgbClr val="9BBB59">
                  <a:lumMod val="50000"/>
                </a:srgbClr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34271" y="6202596"/>
            <a:ext cx="21297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latin typeface="Monotype Corsiva" panose="03010101010201010101" pitchFamily="66" charset="0"/>
              </a:rPr>
              <a:t>Санкт-Петербург </a:t>
            </a:r>
          </a:p>
          <a:p>
            <a:pPr algn="ctr"/>
            <a:r>
              <a:rPr lang="ru-RU" altLang="ru-RU" dirty="0" smtClean="0">
                <a:latin typeface="Monotype Corsiva" panose="03010101010201010101" pitchFamily="66" charset="0"/>
              </a:rPr>
              <a:t>2022</a:t>
            </a:r>
            <a:endParaRPr lang="ru-RU" altLang="ru-RU" dirty="0">
              <a:latin typeface="Monotype Corsiva" panose="03010101010201010101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9030" y="194553"/>
            <a:ext cx="82241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900" b="1" dirty="0" smtClean="0"/>
              <a:t>к наиболее типичным нарушениям </a:t>
            </a:r>
            <a:r>
              <a:rPr lang="ru-RU" sz="1900" b="1" dirty="0" err="1" smtClean="0"/>
              <a:t>ФНиП</a:t>
            </a:r>
            <a:r>
              <a:rPr lang="ru-RU" sz="1900" b="1" dirty="0" smtClean="0"/>
              <a:t> относятся нарушения «Требований к программам обеспечения качества для объектов использования атомной энергии», НП-090-11 в части соблюдения установленных требований к обеспечению качества выполнения разрешенных работ;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900" b="1" dirty="0" smtClean="0"/>
              <a:t>нарушения </a:t>
            </a:r>
            <a:r>
              <a:rPr lang="ru-RU" sz="1900" b="1" dirty="0"/>
              <a:t>обязательных требований </a:t>
            </a:r>
            <a:r>
              <a:rPr lang="ru-RU" sz="1900" b="1" dirty="0" smtClean="0"/>
              <a:t>законодательства, норм, правил и условий действия лицензий при сооружении объектов использования атомной энергии.</a:t>
            </a:r>
            <a:endParaRPr lang="ru-RU" sz="1900" b="1" dirty="0"/>
          </a:p>
        </p:txBody>
      </p:sp>
    </p:spTree>
    <p:extLst>
      <p:ext uri="{BB962C8B-B14F-4D97-AF65-F5344CB8AC3E}">
        <p14:creationId xmlns:p14="http://schemas.microsoft.com/office/powerpoint/2010/main" val="2969601783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368062" cy="36512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936" y="197347"/>
            <a:ext cx="8081227" cy="63248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/>
              <a:t>    	По </a:t>
            </a:r>
            <a:r>
              <a:rPr lang="ru-RU" b="1" dirty="0"/>
              <a:t>итогам проведённых </a:t>
            </a:r>
            <a:r>
              <a:rPr lang="ru-RU" b="1" dirty="0" smtClean="0"/>
              <a:t>проверок в </a:t>
            </a:r>
            <a:r>
              <a:rPr lang="ru-RU" b="1" dirty="0"/>
              <a:t>отношении поднадзорных </a:t>
            </a:r>
            <a:r>
              <a:rPr lang="ru-RU" b="1" dirty="0" smtClean="0"/>
              <a:t>организаций и </a:t>
            </a:r>
            <a:r>
              <a:rPr lang="ru-RU" b="1" dirty="0"/>
              <a:t>иных мероприятий по контролю за соблюдением требований </a:t>
            </a:r>
            <a:r>
              <a:rPr lang="ru-RU" b="1" dirty="0" err="1"/>
              <a:t>ФНиП</a:t>
            </a:r>
            <a:r>
              <a:rPr lang="ru-RU" b="1" dirty="0"/>
              <a:t> в области использования атомной энергии и условий действия лицензий за </a:t>
            </a:r>
            <a:r>
              <a:rPr lang="ru-RU" b="1" dirty="0" smtClean="0"/>
              <a:t>2021 год </a:t>
            </a:r>
            <a:r>
              <a:rPr lang="ru-RU" b="1" dirty="0"/>
              <a:t>по фактам выявленных нарушений </a:t>
            </a:r>
            <a:r>
              <a:rPr lang="ru-RU" b="1" dirty="0" smtClean="0"/>
              <a:t>составлены протоколы </a:t>
            </a:r>
            <a:r>
              <a:rPr lang="ru-RU" b="1" dirty="0"/>
              <a:t>о выявленных нарушениях </a:t>
            </a:r>
            <a:r>
              <a:rPr lang="ru-RU" b="1" dirty="0" err="1"/>
              <a:t>ФНиП</a:t>
            </a:r>
            <a:r>
              <a:rPr lang="ru-RU" b="1" dirty="0"/>
              <a:t> в области использования атомной энергии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   	По </a:t>
            </a:r>
            <a:r>
              <a:rPr lang="ru-RU" b="1" dirty="0"/>
              <a:t>результатам рассмотрения протоколов уполномоченными должностными лицами вынесены </a:t>
            </a:r>
            <a:r>
              <a:rPr lang="ru-RU" b="1" dirty="0" smtClean="0"/>
              <a:t>постановления</a:t>
            </a:r>
            <a:r>
              <a:rPr lang="ru-RU" b="1" dirty="0"/>
              <a:t>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0000"/>
                </a:solidFill>
              </a:rPr>
              <a:t>О наложении </a:t>
            </a:r>
            <a:r>
              <a:rPr lang="ru-RU" b="1" dirty="0" smtClean="0">
                <a:solidFill>
                  <a:srgbClr val="FF0000"/>
                </a:solidFill>
              </a:rPr>
              <a:t>39 административных штрафов:</a:t>
            </a:r>
            <a:endParaRPr lang="ru-RU" b="1" dirty="0">
              <a:solidFill>
                <a:srgbClr val="FF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На юридических лиц –  </a:t>
            </a:r>
            <a:r>
              <a:rPr lang="ru-RU" b="1" dirty="0" smtClean="0"/>
              <a:t>23 на общую сумму 4710 </a:t>
            </a:r>
            <a:r>
              <a:rPr lang="ru-RU" b="1" dirty="0" err="1" smtClean="0"/>
              <a:t>тыс.руб</a:t>
            </a:r>
            <a:r>
              <a:rPr lang="ru-RU" b="1" dirty="0" smtClean="0"/>
              <a:t>. (</a:t>
            </a:r>
            <a:r>
              <a:rPr lang="ru-RU" b="1" dirty="0"/>
              <a:t>в </a:t>
            </a:r>
            <a:r>
              <a:rPr lang="ru-RU" b="1" dirty="0" smtClean="0"/>
              <a:t>2020 году  </a:t>
            </a:r>
            <a:r>
              <a:rPr lang="ru-RU" b="1" dirty="0"/>
              <a:t>- </a:t>
            </a:r>
            <a:r>
              <a:rPr lang="ru-RU" b="1" dirty="0" smtClean="0"/>
              <a:t>10 </a:t>
            </a:r>
            <a:r>
              <a:rPr lang="ru-RU" b="1" dirty="0"/>
              <a:t>на общую сумму </a:t>
            </a:r>
            <a:r>
              <a:rPr lang="ru-RU" b="1" dirty="0" smtClean="0"/>
              <a:t>1340 </a:t>
            </a:r>
            <a:r>
              <a:rPr lang="ru-RU" b="1" dirty="0" err="1"/>
              <a:t>тыс.руб</a:t>
            </a:r>
            <a:r>
              <a:rPr lang="ru-RU" b="1" dirty="0"/>
              <a:t>. ),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На должностных (физических) лиц  – </a:t>
            </a:r>
            <a:r>
              <a:rPr lang="ru-RU" b="1" dirty="0" smtClean="0"/>
              <a:t>16 </a:t>
            </a:r>
            <a:r>
              <a:rPr lang="ru-RU" b="1" dirty="0"/>
              <a:t>на общую сумму </a:t>
            </a:r>
            <a:r>
              <a:rPr lang="ru-RU" b="1" dirty="0" smtClean="0"/>
              <a:t>350 </a:t>
            </a:r>
            <a:r>
              <a:rPr lang="ru-RU" b="1" dirty="0" err="1"/>
              <a:t>тыс.руб</a:t>
            </a:r>
            <a:r>
              <a:rPr lang="ru-RU" b="1" dirty="0"/>
              <a:t>. (в </a:t>
            </a:r>
            <a:r>
              <a:rPr lang="ru-RU" b="1" dirty="0" smtClean="0"/>
              <a:t>2020 </a:t>
            </a:r>
            <a:r>
              <a:rPr lang="ru-RU" b="1" dirty="0"/>
              <a:t>году - </a:t>
            </a:r>
            <a:r>
              <a:rPr lang="ru-RU" b="1" dirty="0" smtClean="0"/>
              <a:t>22, </a:t>
            </a:r>
            <a:r>
              <a:rPr lang="ru-RU" b="1" dirty="0"/>
              <a:t>на общую сумму   </a:t>
            </a:r>
            <a:r>
              <a:rPr lang="ru-RU" b="1" dirty="0" smtClean="0"/>
              <a:t>465 </a:t>
            </a:r>
            <a:r>
              <a:rPr lang="ru-RU" b="1" dirty="0"/>
              <a:t>тыс. руб.),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</a:rPr>
              <a:t>О </a:t>
            </a:r>
            <a:r>
              <a:rPr lang="ru-RU" b="1" dirty="0">
                <a:solidFill>
                  <a:srgbClr val="FF0000"/>
                </a:solidFill>
              </a:rPr>
              <a:t>вынесении </a:t>
            </a:r>
            <a:r>
              <a:rPr lang="ru-RU" b="1" dirty="0" smtClean="0">
                <a:solidFill>
                  <a:srgbClr val="FF0000"/>
                </a:solidFill>
              </a:rPr>
              <a:t>4 </a:t>
            </a:r>
            <a:r>
              <a:rPr lang="ru-RU" b="1" dirty="0">
                <a:solidFill>
                  <a:srgbClr val="FF0000"/>
                </a:solidFill>
              </a:rPr>
              <a:t>предупреждений</a:t>
            </a:r>
            <a:r>
              <a:rPr lang="ru-RU" b="1" dirty="0" smtClean="0"/>
              <a:t>.</a:t>
            </a:r>
          </a:p>
          <a:p>
            <a:pPr indent="803275" algn="just">
              <a:lnSpc>
                <a:spcPct val="1500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Сравнительные показатели представлены на следующем слайде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83856"/>
      </p:ext>
    </p:extLst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87208" cy="490240"/>
          </a:xfrm>
        </p:spPr>
        <p:txBody>
          <a:bodyPr>
            <a:noAutofit/>
          </a:bodyPr>
          <a:lstStyle/>
          <a:p>
            <a:pPr algn="ctr"/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СРАВНИТЕЛЬНЫЕ ПОКАЗАТЕЛИ АДМИНИСТРАТИВНЫХ МЕР </a:t>
            </a:r>
            <a:br>
              <a:rPr lang="ru-RU" sz="174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за 2019-2021 годы</a:t>
            </a:r>
            <a:endParaRPr lang="ru-RU" sz="174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984746"/>
              </p:ext>
            </p:extLst>
          </p:nvPr>
        </p:nvGraphicFramePr>
        <p:xfrm>
          <a:off x="827584" y="4553662"/>
          <a:ext cx="6077585" cy="1975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920"/>
                <a:gridCol w="1519555"/>
                <a:gridCol w="1519555"/>
                <a:gridCol w="1519555"/>
              </a:tblGrid>
              <a:tr h="603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Административные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меры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2019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2020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2021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Оштрафовано юридических лиц/ сумма штрафов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25/5050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10/1340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23/4710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Оштрафовано должностных  лиц/сумма штрафов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15/354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22/465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16/350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Предупреждено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7452320" y="6465013"/>
            <a:ext cx="1440160" cy="4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endParaRPr lang="ru-RU" sz="20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47122125"/>
              </p:ext>
            </p:extLst>
          </p:nvPr>
        </p:nvGraphicFramePr>
        <p:xfrm>
          <a:off x="1043608" y="980728"/>
          <a:ext cx="727280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96" y="116632"/>
            <a:ext cx="5364163" cy="39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96" y="108610"/>
            <a:ext cx="5364163" cy="39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5419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7756" y="353291"/>
            <a:ext cx="825038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	</a:t>
            </a:r>
            <a:r>
              <a:rPr lang="ru-RU" sz="2200" b="1" dirty="0" smtClean="0"/>
              <a:t>В 2021 году было </a:t>
            </a:r>
            <a:r>
              <a:rPr lang="ru-RU" sz="2200" b="1" dirty="0"/>
              <a:t>приостановлено действие </a:t>
            </a:r>
            <a:r>
              <a:rPr lang="ru-RU" sz="2200" b="1" dirty="0" smtClean="0"/>
              <a:t>12 </a:t>
            </a:r>
            <a:r>
              <a:rPr lang="ru-RU" sz="2200" b="1" dirty="0"/>
              <a:t>лицензий  за нарушения лицензиатами условий действия выданных лицензий и невыполнение предписаний.</a:t>
            </a:r>
          </a:p>
          <a:p>
            <a:pPr algn="just"/>
            <a:r>
              <a:rPr lang="ru-RU" sz="2200" b="1" dirty="0"/>
              <a:t> </a:t>
            </a:r>
          </a:p>
          <a:p>
            <a:pPr algn="just"/>
            <a:r>
              <a:rPr lang="ru-RU" sz="2200" b="1" dirty="0" smtClean="0"/>
              <a:t>	В 2021 </a:t>
            </a:r>
            <a:r>
              <a:rPr lang="ru-RU" sz="2200" b="1" dirty="0"/>
              <a:t>году </a:t>
            </a:r>
            <a:r>
              <a:rPr lang="ru-RU" sz="2200" b="1" dirty="0" smtClean="0"/>
              <a:t>за нарушения условий действия лицензий было аннулировано 11 лицензий 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/>
              <a:t>	</a:t>
            </a:r>
            <a:r>
              <a:rPr lang="ru-RU" sz="2400" b="1" dirty="0" smtClean="0"/>
              <a:t>Прекращено </a:t>
            </a:r>
            <a:r>
              <a:rPr lang="ru-RU" sz="2400" b="1" dirty="0"/>
              <a:t>действие 14 лицензий (в связи с ликвидаций организаций или прекращением деятельности по заявлению лицензиата).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/>
              <a:t>	</a:t>
            </a:r>
            <a:r>
              <a:rPr lang="ru-RU" sz="2400" b="1" dirty="0" smtClean="0"/>
              <a:t>Также </a:t>
            </a:r>
            <a:r>
              <a:rPr lang="ru-RU" sz="2400" b="1" dirty="0"/>
              <a:t>в </a:t>
            </a:r>
            <a:r>
              <a:rPr lang="ru-RU" sz="2400" b="1" dirty="0" smtClean="0"/>
              <a:t>2021 </a:t>
            </a:r>
            <a:r>
              <a:rPr lang="ru-RU" sz="2400" b="1" dirty="0"/>
              <a:t>году применялись  меры профилактического воздействия в виде Предостережений. Всего оформлено  и направлено </a:t>
            </a:r>
            <a:r>
              <a:rPr lang="ru-RU" sz="2400" b="1" dirty="0" smtClean="0"/>
              <a:t>в поднадзорные организации 56 Предостережений.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725181144"/>
      </p:ext>
    </p:extLst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07636" y="240560"/>
            <a:ext cx="7847764" cy="560153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Нарушения в работе поднадзорных ядерно- и радиационно опасных объектов в 2021 году</a:t>
            </a:r>
          </a:p>
          <a:p>
            <a:pPr indent="452438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Атомные 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станции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indent="452438" algn="just"/>
            <a:r>
              <a:rPr lang="ru-RU" b="1" dirty="0"/>
              <a:t>В отчётный период </a:t>
            </a:r>
            <a:r>
              <a:rPr lang="ru-RU" b="1" dirty="0">
                <a:solidFill>
                  <a:srgbClr val="C00000"/>
                </a:solidFill>
              </a:rPr>
              <a:t>произошло </a:t>
            </a:r>
            <a:r>
              <a:rPr lang="ru-RU" b="1" dirty="0" smtClean="0">
                <a:solidFill>
                  <a:srgbClr val="C00000"/>
                </a:solidFill>
              </a:rPr>
              <a:t> 17 нарушений </a:t>
            </a:r>
            <a:r>
              <a:rPr lang="ru-RU" b="1" dirty="0"/>
              <a:t>в работе блоков атомных станций, из них:	 </a:t>
            </a:r>
            <a:endParaRPr lang="ru-RU" b="1" dirty="0" smtClean="0"/>
          </a:p>
          <a:p>
            <a:pPr indent="452438" algn="just"/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Курской атомной станции - </a:t>
            </a:r>
            <a:r>
              <a:rPr lang="ru-RU" sz="2000" b="1" dirty="0" smtClean="0">
                <a:solidFill>
                  <a:srgbClr val="002060"/>
                </a:solidFill>
              </a:rPr>
              <a:t>8; </a:t>
            </a:r>
          </a:p>
          <a:p>
            <a:pPr indent="452438" algn="just"/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Ленинградской атомной станции (с учётом </a:t>
            </a:r>
            <a:r>
              <a:rPr lang="ru-RU" sz="2000" b="1" dirty="0" smtClean="0">
                <a:solidFill>
                  <a:srgbClr val="002060"/>
                </a:solidFill>
              </a:rPr>
              <a:t>ЛАЭС-2</a:t>
            </a:r>
            <a:r>
              <a:rPr lang="ru-RU" sz="2000" b="1" dirty="0">
                <a:solidFill>
                  <a:srgbClr val="002060"/>
                </a:solidFill>
              </a:rPr>
              <a:t>) - </a:t>
            </a:r>
            <a:r>
              <a:rPr lang="ru-RU" sz="2000" b="1" dirty="0" smtClean="0">
                <a:solidFill>
                  <a:srgbClr val="002060"/>
                </a:solidFill>
              </a:rPr>
              <a:t>7; </a:t>
            </a:r>
          </a:p>
          <a:p>
            <a:pPr indent="452438" algn="just"/>
            <a:r>
              <a:rPr lang="ru-RU" sz="2000" b="1" dirty="0" smtClean="0">
                <a:solidFill>
                  <a:srgbClr val="002060"/>
                </a:solidFill>
              </a:rPr>
              <a:t>на </a:t>
            </a:r>
            <a:r>
              <a:rPr lang="ru-RU" sz="2000" b="1" dirty="0">
                <a:solidFill>
                  <a:srgbClr val="002060"/>
                </a:solidFill>
              </a:rPr>
              <a:t>Смоленской атомной станции – </a:t>
            </a:r>
            <a:r>
              <a:rPr lang="ru-RU" sz="2000" b="1" dirty="0" smtClean="0">
                <a:solidFill>
                  <a:srgbClr val="002060"/>
                </a:solidFill>
              </a:rPr>
              <a:t>2. </a:t>
            </a:r>
          </a:p>
          <a:p>
            <a:pPr indent="452438" algn="just"/>
            <a:endParaRPr lang="ru-RU" b="1" dirty="0" smtClean="0"/>
          </a:p>
          <a:p>
            <a:pPr indent="452438" algn="just"/>
            <a:r>
              <a:rPr lang="ru-RU" b="1" dirty="0" smtClean="0"/>
              <a:t>По </a:t>
            </a:r>
            <a:r>
              <a:rPr lang="ru-RU" b="1" dirty="0"/>
              <a:t>сравнению с </a:t>
            </a:r>
            <a:r>
              <a:rPr lang="ru-RU" b="1" dirty="0" smtClean="0"/>
              <a:t>2020 годом </a:t>
            </a:r>
            <a:r>
              <a:rPr lang="ru-RU" b="1" dirty="0"/>
              <a:t>число нарушений в работе блоков АС в </a:t>
            </a:r>
            <a:r>
              <a:rPr lang="ru-RU" b="1" dirty="0" smtClean="0"/>
              <a:t>2021 году увеличилось </a:t>
            </a:r>
            <a:r>
              <a:rPr lang="ru-RU" b="1" dirty="0"/>
              <a:t>на </a:t>
            </a:r>
            <a:r>
              <a:rPr lang="ru-RU" b="1" dirty="0" smtClean="0"/>
              <a:t>5 </a:t>
            </a:r>
            <a:r>
              <a:rPr lang="ru-RU" b="1" dirty="0"/>
              <a:t>(на </a:t>
            </a:r>
            <a:r>
              <a:rPr lang="ru-RU" b="1" dirty="0" smtClean="0"/>
              <a:t>29</a:t>
            </a:r>
            <a:r>
              <a:rPr lang="ru-RU" b="1" dirty="0"/>
              <a:t>%). Наблюдается тенденция к понижению тяжести нарушений (категорий), тяжесть нарушений по шкале INES уменьшилась: с 1 уровня  до 0 уровня.</a:t>
            </a:r>
          </a:p>
          <a:p>
            <a:pPr indent="452438" algn="just"/>
            <a:endParaRPr lang="ru-RU" b="1" dirty="0" smtClean="0"/>
          </a:p>
          <a:p>
            <a:pPr indent="452438" algn="just"/>
            <a:r>
              <a:rPr lang="ru-RU" b="1" dirty="0" smtClean="0"/>
              <a:t>Со </a:t>
            </a:r>
            <a:r>
              <a:rPr lang="ru-RU" b="1" dirty="0"/>
              <a:t>стороны отделов инспекций ЯРБ на АЭС Управления в рамках постоянного государственного надзора был обеспечен контроль за работой комиссий по расследованию нарушений в работе АС: установленные нормами и правилами  процедуры и сроки проведения расследований нарушений соблюдались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04669706"/>
      </p:ext>
    </p:extLst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438400" cy="36512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0882" y="55397"/>
            <a:ext cx="8323118" cy="578619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indent="542925"/>
            <a:r>
              <a:rPr lang="ru-RU" sz="2000" b="1" i="1" dirty="0">
                <a:solidFill>
                  <a:srgbClr val="C00000"/>
                </a:solidFill>
              </a:rPr>
              <a:t>Объекты ядерного топливного цикла</a:t>
            </a:r>
          </a:p>
          <a:p>
            <a:pPr algn="just"/>
            <a:r>
              <a:rPr lang="ru-RU" b="1" dirty="0" smtClean="0"/>
              <a:t>	</a:t>
            </a:r>
          </a:p>
          <a:p>
            <a:pPr algn="just"/>
            <a:r>
              <a:rPr lang="ru-RU" b="1" dirty="0" smtClean="0"/>
              <a:t>В 2021 </a:t>
            </a:r>
            <a:r>
              <a:rPr lang="ru-RU" b="1" dirty="0"/>
              <a:t>году  </a:t>
            </a:r>
            <a:r>
              <a:rPr lang="ru-RU" b="1" dirty="0" smtClean="0"/>
              <a:t>на </a:t>
            </a:r>
            <a:r>
              <a:rPr lang="ru-RU" b="1" dirty="0"/>
              <a:t>поднадзорных объектах использования атомной энергии по направлению топливного цикла, аварий и пострадавших не было, нарушений в работе не зафиксировано.</a:t>
            </a:r>
            <a:endParaRPr lang="ru-RU" b="1" dirty="0" smtClean="0"/>
          </a:p>
          <a:p>
            <a:pPr algn="ctr"/>
            <a:endParaRPr lang="ru-RU" sz="20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Ядерно-энергетические </a:t>
            </a:r>
            <a:r>
              <a:rPr lang="ru-RU" sz="2000" b="1" i="1" dirty="0">
                <a:solidFill>
                  <a:srgbClr val="C00000"/>
                </a:solidFill>
              </a:rPr>
              <a:t>установки судов и объекты их жизнеобеспечения</a:t>
            </a:r>
            <a:endParaRPr lang="ru-RU" sz="2000" b="1" dirty="0">
              <a:solidFill>
                <a:srgbClr val="C00000"/>
              </a:solidFill>
            </a:endParaRPr>
          </a:p>
          <a:p>
            <a:pPr indent="542925" algn="just"/>
            <a:endParaRPr lang="ru-RU" sz="2000" b="1" dirty="0" smtClean="0"/>
          </a:p>
          <a:p>
            <a:pPr indent="542925" algn="just"/>
            <a:r>
              <a:rPr lang="ru-RU" sz="2000" b="1" dirty="0" smtClean="0"/>
              <a:t>На </a:t>
            </a:r>
            <a:r>
              <a:rPr lang="ru-RU" sz="2000" b="1" dirty="0"/>
              <a:t>ядерных энергетических установках судов ФГУП «</a:t>
            </a:r>
            <a:r>
              <a:rPr lang="ru-RU" sz="2000" b="1" dirty="0" err="1"/>
              <a:t>Атомфлот</a:t>
            </a:r>
            <a:r>
              <a:rPr lang="ru-RU" sz="2000" b="1" dirty="0"/>
              <a:t>» в </a:t>
            </a:r>
            <a:r>
              <a:rPr lang="ru-RU" sz="2000" b="1" dirty="0" smtClean="0"/>
              <a:t>2021 </a:t>
            </a:r>
            <a:r>
              <a:rPr lang="ru-RU" sz="2000" b="1" dirty="0"/>
              <a:t>году произошло </a:t>
            </a:r>
            <a:r>
              <a:rPr lang="ru-RU" sz="2000" b="1" dirty="0" smtClean="0"/>
              <a:t>34 нарушения </a:t>
            </a:r>
            <a:r>
              <a:rPr lang="ru-RU" sz="2000" b="1" dirty="0"/>
              <a:t>в </a:t>
            </a:r>
            <a:r>
              <a:rPr lang="ru-RU" sz="2000" b="1" dirty="0" smtClean="0"/>
              <a:t>работе (в 2020 -61). </a:t>
            </a:r>
            <a:r>
              <a:rPr lang="ru-RU" sz="2000" b="1" dirty="0"/>
              <a:t>По сравнению с </a:t>
            </a:r>
            <a:r>
              <a:rPr lang="ru-RU" sz="2000" b="1" dirty="0" smtClean="0"/>
              <a:t>2020 </a:t>
            </a:r>
            <a:r>
              <a:rPr lang="ru-RU" sz="2000" b="1" dirty="0"/>
              <a:t>годом количество нарушений в работе объектов использования атомной энергии ФГУП «</a:t>
            </a:r>
            <a:r>
              <a:rPr lang="ru-RU" sz="2000" b="1" dirty="0" err="1"/>
              <a:t>Атомфлот</a:t>
            </a:r>
            <a:r>
              <a:rPr lang="ru-RU" sz="2000" b="1" dirty="0"/>
              <a:t>» в </a:t>
            </a:r>
            <a:r>
              <a:rPr lang="ru-RU" sz="2000" b="1" dirty="0" smtClean="0"/>
              <a:t>2021 </a:t>
            </a:r>
            <a:r>
              <a:rPr lang="ru-RU" sz="2000" b="1" dirty="0"/>
              <a:t>году </a:t>
            </a:r>
            <a:r>
              <a:rPr lang="ru-RU" sz="2000" b="1" dirty="0" smtClean="0"/>
              <a:t>уменьшилось почти в 2  </a:t>
            </a:r>
            <a:r>
              <a:rPr lang="ru-RU" sz="2000" b="1" dirty="0"/>
              <a:t>раза.</a:t>
            </a:r>
          </a:p>
          <a:p>
            <a:pPr indent="542925" algn="just"/>
            <a:r>
              <a:rPr lang="ru-RU" sz="2000" b="1" dirty="0"/>
              <a:t>Анализ эксплуатационных происшествий показал, что нарушения вызваны:</a:t>
            </a:r>
          </a:p>
          <a:p>
            <a:pPr indent="542925" algn="just"/>
            <a:r>
              <a:rPr lang="ru-RU" sz="2000" b="1" dirty="0"/>
              <a:t>•	- технологическими дефектами трубной системы парогенераторов типа ПГ-28;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070245"/>
      </p:ext>
    </p:extLst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8145" y="145473"/>
            <a:ext cx="7813964" cy="649408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indent="542925" algn="just"/>
            <a:r>
              <a:rPr lang="ru-RU" b="1" dirty="0"/>
              <a:t>•	- конструктивными особенностями расположения оборудования на а/л проекта 10580 - замерзанием чувствительной трубки «Бурдона» в шкафу управления клапаном при </a:t>
            </a:r>
            <a:r>
              <a:rPr lang="ru-RU" b="1" dirty="0" err="1"/>
              <a:t>захолаживании</a:t>
            </a:r>
            <a:r>
              <a:rPr lang="ru-RU" b="1" dirty="0"/>
              <a:t> помещения через раскрывшуюся дверь выхода на открытую палубу, что и привело к срабатыванию контактов управления электромагнитным клапаном;</a:t>
            </a:r>
          </a:p>
          <a:p>
            <a:pPr indent="542925" algn="just"/>
            <a:r>
              <a:rPr lang="ru-RU" b="1" dirty="0"/>
              <a:t>•	- отказом оборудования на УАЛ проекта 22220;</a:t>
            </a:r>
          </a:p>
          <a:p>
            <a:pPr indent="542925" algn="just"/>
            <a:r>
              <a:rPr lang="ru-RU" b="1" dirty="0"/>
              <a:t>•	- отказом оборудования ПЭБ проекта 20870;</a:t>
            </a:r>
          </a:p>
          <a:p>
            <a:pPr indent="542925" algn="just"/>
            <a:r>
              <a:rPr lang="ru-RU" b="1" dirty="0"/>
              <a:t>•	- отказом оборудования первой загрузки НТВС.</a:t>
            </a:r>
          </a:p>
          <a:p>
            <a:pPr indent="542925" algn="just"/>
            <a:r>
              <a:rPr lang="ru-RU" b="1" dirty="0"/>
              <a:t>Выбросов и сбросов радиоактивных продуктов в результате нарушений в работе - не было. </a:t>
            </a:r>
          </a:p>
          <a:p>
            <a:pPr indent="542925">
              <a:tabLst>
                <a:tab pos="0" algn="l"/>
              </a:tabLst>
            </a:pPr>
            <a:endParaRPr lang="ru-RU" b="1" i="1" dirty="0" smtClean="0">
              <a:solidFill>
                <a:srgbClr val="C00000"/>
              </a:solidFill>
            </a:endParaRPr>
          </a:p>
          <a:p>
            <a:pPr indent="542925">
              <a:tabLst>
                <a:tab pos="0" algn="l"/>
              </a:tabLst>
            </a:pPr>
            <a:r>
              <a:rPr lang="ru-RU" b="1" i="1" dirty="0" smtClean="0">
                <a:solidFill>
                  <a:srgbClr val="C00000"/>
                </a:solidFill>
              </a:rPr>
              <a:t>Радиационно-опасные </a:t>
            </a:r>
            <a:r>
              <a:rPr lang="ru-RU" b="1" i="1" dirty="0">
                <a:solidFill>
                  <a:srgbClr val="C00000"/>
                </a:solidFill>
              </a:rPr>
              <a:t>объекты организаций </a:t>
            </a:r>
          </a:p>
          <a:p>
            <a:pPr indent="542925" algn="just">
              <a:tabLst>
                <a:tab pos="0" algn="l"/>
              </a:tabLst>
            </a:pPr>
            <a:r>
              <a:rPr lang="ru-RU" b="1" dirty="0"/>
              <a:t>В  работе РОО произошло </a:t>
            </a:r>
            <a:r>
              <a:rPr lang="ru-RU" b="1" dirty="0" smtClean="0"/>
              <a:t>5 </a:t>
            </a:r>
            <a:r>
              <a:rPr lang="ru-RU" b="1" dirty="0"/>
              <a:t>нерадиационных </a:t>
            </a:r>
            <a:r>
              <a:rPr lang="ru-RU" b="1" dirty="0" smtClean="0"/>
              <a:t>происшествий </a:t>
            </a:r>
            <a:r>
              <a:rPr lang="ru-RU" b="1" dirty="0"/>
              <a:t>класса П-2. Радиационного воздействия на персонал и радиоактивного загрязнения окружающей среды не было. </a:t>
            </a:r>
            <a:endParaRPr lang="ru-RU" b="1" dirty="0" smtClean="0"/>
          </a:p>
          <a:p>
            <a:pPr indent="542925" algn="just">
              <a:tabLst>
                <a:tab pos="0" algn="l"/>
              </a:tabLst>
            </a:pPr>
            <a:endParaRPr lang="ru-RU" b="1" dirty="0"/>
          </a:p>
          <a:p>
            <a:pPr indent="542925" algn="just">
              <a:tabLst>
                <a:tab pos="0" algn="l"/>
              </a:tabLst>
            </a:pPr>
            <a:endParaRPr lang="ru-RU" b="1" dirty="0" smtClean="0"/>
          </a:p>
          <a:p>
            <a:pPr indent="542925"/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Исследовательские ядерные реакторы и установки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indent="452438" algn="just"/>
            <a:r>
              <a:rPr lang="ru-RU" b="1" dirty="0"/>
              <a:t>В отчетном периоде на поднадзорных объектах использования атомной энергии по направлению исследовательские ядерные установки (ИЯУ) было зафиксировано 2 происшествия категории нарушений  П-06 в НИЦ «Курчатовский институт» -ПИЯФ», несчастных случаев и пострадавших не было.</a:t>
            </a:r>
          </a:p>
        </p:txBody>
      </p:sp>
    </p:spTree>
    <p:extLst>
      <p:ext uri="{BB962C8B-B14F-4D97-AF65-F5344CB8AC3E}">
        <p14:creationId xmlns:p14="http://schemas.microsoft.com/office/powerpoint/2010/main" val="3432133346"/>
      </p:ext>
    </p:extLst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835077" y="692696"/>
            <a:ext cx="8064896" cy="792087"/>
            <a:chOff x="816" y="2304"/>
            <a:chExt cx="1440" cy="448"/>
          </a:xfrm>
        </p:grpSpPr>
        <p:sp>
          <p:nvSpPr>
            <p:cNvPr id="10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449580" algn="l"/>
                </a:tabLst>
              </a:pPr>
              <a:endParaRPr lang="ru-RU" sz="1400" b="1" spc="-10" dirty="0" smtClean="0">
                <a:solidFill>
                  <a:srgbClr val="00000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449580" algn="l"/>
                </a:tabLst>
              </a:pPr>
              <a:r>
                <a:rPr lang="ru-RU" sz="1600" b="1" spc="-10" dirty="0" smtClean="0">
                  <a:solidFill>
                    <a:srgbClr val="00000A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Сравнительные данные числа происшествий (нарушений) в работе объектов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449580" algn="l"/>
                </a:tabLst>
              </a:pPr>
              <a:r>
                <a:rPr lang="ru-RU" sz="1600" b="1" spc="-10" dirty="0" smtClean="0">
                  <a:solidFill>
                    <a:srgbClr val="00000A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за 2019 - 2021 годы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  <a:tabLst>
                  <a:tab pos="449580" algn="l"/>
                </a:tabLst>
              </a:pPr>
              <a:endParaRPr lang="ru-RU" sz="1400" dirty="0">
                <a:solidFill>
                  <a:srgbClr val="00000A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869058"/>
              </p:ext>
            </p:extLst>
          </p:nvPr>
        </p:nvGraphicFramePr>
        <p:xfrm>
          <a:off x="910831" y="1916832"/>
          <a:ext cx="7913387" cy="4025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6846">
                  <a:extLst>
                    <a:ext uri="{9D8B030D-6E8A-4147-A177-3AD203B41FA5}">
                      <a16:colId xmlns:a16="http://schemas.microsoft.com/office/drawing/2014/main" xmlns="" val="1237033399"/>
                    </a:ext>
                  </a:extLst>
                </a:gridCol>
                <a:gridCol w="1032181">
                  <a:extLst>
                    <a:ext uri="{9D8B030D-6E8A-4147-A177-3AD203B41FA5}">
                      <a16:colId xmlns:a16="http://schemas.microsoft.com/office/drawing/2014/main" xmlns="" val="958722465"/>
                    </a:ext>
                  </a:extLst>
                </a:gridCol>
                <a:gridCol w="1032181">
                  <a:extLst>
                    <a:ext uri="{9D8B030D-6E8A-4147-A177-3AD203B41FA5}">
                      <a16:colId xmlns:a16="http://schemas.microsoft.com/office/drawing/2014/main" xmlns="" val="2495347860"/>
                    </a:ext>
                  </a:extLst>
                </a:gridCol>
                <a:gridCol w="1032179">
                  <a:extLst>
                    <a:ext uri="{9D8B030D-6E8A-4147-A177-3AD203B41FA5}">
                      <a16:colId xmlns:a16="http://schemas.microsoft.com/office/drawing/2014/main" xmlns="" val="195377345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Число происшествий (нарушений) в работе ОИАЭ 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3644"/>
                  </a:ext>
                </a:extLst>
              </a:tr>
              <a:tr h="605052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Атомные станции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17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8417775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Исследовательские ядерные реакторы и </a:t>
                      </a:r>
                    </a:p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установки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1150462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Объекты ядерного топливного цикла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5409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Суда с ядерными установками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21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61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34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16131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Радиационно опасные объекты 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66373" y="6331857"/>
            <a:ext cx="2133600" cy="365125"/>
          </a:xfrm>
        </p:spPr>
        <p:txBody>
          <a:bodyPr/>
          <a:lstStyle/>
          <a:p>
            <a:r>
              <a:rPr lang="ru-RU" dirty="0" smtClean="0"/>
              <a:t>30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2878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4207" y="291401"/>
            <a:ext cx="7968342" cy="61401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sz="2000" b="1" dirty="0" smtClean="0"/>
              <a:t>По результатам проведенного в 2021 году анализа деятельности поднадзорных организаций и надзорной деятельности, осуществляемой Северо-Европейским МТУ по надзору за ЯРБ Ростехнадзора, можно сделать вывод, что состояние обеспечения безопасности поднадзорных объектов использования атомной энергии, как в целом, так и по основным направлениям надзора - удовлетворительное.</a:t>
            </a:r>
          </a:p>
          <a:p>
            <a:pPr indent="542925" algn="just">
              <a:lnSpc>
                <a:spcPct val="150000"/>
              </a:lnSpc>
            </a:pPr>
            <a:r>
              <a:rPr lang="ru-RU" sz="2000" b="1" dirty="0" smtClean="0"/>
              <a:t>Ядерных и радиационных аварий, происшествий и других нарушений с выходом в окружающую среду радиоактивных веществ за отчетный период не было. По происшествиям (нарушениям в работе) на поднадзорных Управлению объектов использования атомной энергии проведены расследования и приняты корректирующие меры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166595578"/>
      </p:ext>
    </p:extLst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3530" y="150725"/>
            <a:ext cx="8169310" cy="60939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000" b="1" dirty="0"/>
              <a:t>Общее состояние систем учета и контроля в проверенных </a:t>
            </a:r>
            <a:r>
              <a:rPr lang="ru-RU" sz="2000" b="1" dirty="0" smtClean="0"/>
              <a:t>Управлением организациях </a:t>
            </a:r>
            <a:r>
              <a:rPr lang="ru-RU" sz="2000" b="1" dirty="0"/>
              <a:t>в основном соответствует требованиям федеральных норм и правил ведения учёта и контроля ядерных материалов</a:t>
            </a:r>
            <a:r>
              <a:rPr lang="ru-RU" sz="2000" b="1" i="1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Состояние физической защиты ядерных материалов и установок в проверенных отделами Управления организациях в основном соответствует требованиям  федеральных норм и правил и иных руководящих документов по обеспечению физической защиты ядерных материалов, ядерных установок и пунктов хранения ядерных материалов.</a:t>
            </a:r>
          </a:p>
          <a:p>
            <a:pPr indent="361950" algn="just">
              <a:lnSpc>
                <a:spcPct val="150000"/>
              </a:lnSpc>
            </a:pPr>
            <a:r>
              <a:rPr lang="ru-RU" sz="2000" b="1" dirty="0"/>
              <a:t>Все это позволяет поднадзорным ядерным объектам осуществлять деятельность в области использования атомной энергии в соответствии с условиями выданных лицензий Ростехнадзора.</a:t>
            </a:r>
          </a:p>
        </p:txBody>
      </p:sp>
    </p:spTree>
    <p:extLst>
      <p:ext uri="{BB962C8B-B14F-4D97-AF65-F5344CB8AC3E}">
        <p14:creationId xmlns:p14="http://schemas.microsoft.com/office/powerpoint/2010/main" val="1599842974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0486" y="154538"/>
            <a:ext cx="8170223" cy="66171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cs typeface="Arial" panose="020B0604020202020204" pitchFamily="34" charset="0"/>
              </a:rPr>
              <a:t>     </a:t>
            </a:r>
            <a:r>
              <a:rPr lang="ru-RU" sz="2100" b="1" dirty="0" smtClean="0">
                <a:cs typeface="Arial" panose="020B0604020202020204" pitchFamily="34" charset="0"/>
              </a:rPr>
              <a:t>Основные </a:t>
            </a:r>
            <a:r>
              <a:rPr lang="ru-RU" sz="2100" b="1" dirty="0">
                <a:cs typeface="Arial" panose="020B0604020202020204" pitchFamily="34" charset="0"/>
              </a:rPr>
              <a:t>направления работы нашего Управления в </a:t>
            </a:r>
            <a:r>
              <a:rPr lang="ru-RU" sz="2100" b="1" dirty="0" smtClean="0">
                <a:cs typeface="Arial" panose="020B0604020202020204" pitchFamily="34" charset="0"/>
              </a:rPr>
              <a:t>2021 </a:t>
            </a:r>
            <a:r>
              <a:rPr lang="ru-RU" sz="2100" b="1" dirty="0">
                <a:cs typeface="Arial" panose="020B0604020202020204" pitchFamily="34" charset="0"/>
              </a:rPr>
              <a:t>году определялись планами </a:t>
            </a:r>
            <a:r>
              <a:rPr lang="ru-RU" sz="2100" b="1" dirty="0" err="1" smtClean="0">
                <a:cs typeface="Arial" panose="020B0604020202020204" pitchFamily="34" charset="0"/>
              </a:rPr>
              <a:t>Ростехнадзора</a:t>
            </a:r>
            <a:r>
              <a:rPr lang="ru-RU" sz="2100" b="1" dirty="0" smtClean="0">
                <a:cs typeface="Arial" panose="020B0604020202020204" pitchFamily="34" charset="0"/>
              </a:rPr>
              <a:t> и  </a:t>
            </a:r>
            <a:r>
              <a:rPr lang="ru-RU" sz="2100" b="1" dirty="0">
                <a:cs typeface="Arial" panose="020B0604020202020204" pitchFamily="34" charset="0"/>
              </a:rPr>
              <a:t>Ежегодным планом проведения плановых проверок </a:t>
            </a:r>
            <a:r>
              <a:rPr lang="ru-RU" sz="2100" b="1" dirty="0" smtClean="0">
                <a:cs typeface="Arial" panose="020B0604020202020204" pitchFamily="34" charset="0"/>
              </a:rPr>
              <a:t>юридических лиц на 2021 год.  </a:t>
            </a:r>
          </a:p>
          <a:p>
            <a:pPr algn="just"/>
            <a:r>
              <a:rPr lang="ru-RU" sz="2100" b="1" dirty="0">
                <a:cs typeface="Arial" panose="020B0604020202020204" pitchFamily="34" charset="0"/>
              </a:rPr>
              <a:t> </a:t>
            </a:r>
            <a:r>
              <a:rPr lang="ru-RU" sz="2100" b="1" dirty="0" smtClean="0">
                <a:cs typeface="Arial" panose="020B0604020202020204" pitchFamily="34" charset="0"/>
              </a:rPr>
              <a:t>    </a:t>
            </a:r>
          </a:p>
          <a:p>
            <a:pPr algn="just"/>
            <a:r>
              <a:rPr lang="ru-RU" sz="2100" b="1" dirty="0" smtClean="0">
                <a:cs typeface="Arial" panose="020B0604020202020204" pitchFamily="34" charset="0"/>
              </a:rPr>
              <a:t>	Мероприятия</a:t>
            </a:r>
            <a:r>
              <a:rPr lang="ru-RU" sz="2100" b="1" dirty="0">
                <a:cs typeface="Arial" panose="020B0604020202020204" pitchFamily="34" charset="0"/>
              </a:rPr>
              <a:t>, намеченные планами работ, </a:t>
            </a:r>
            <a:r>
              <a:rPr lang="ru-RU" sz="2100" b="1" dirty="0" smtClean="0">
                <a:cs typeface="Arial" panose="020B0604020202020204" pitchFamily="34" charset="0"/>
              </a:rPr>
              <a:t>выполнены. </a:t>
            </a:r>
          </a:p>
          <a:p>
            <a:pPr algn="just"/>
            <a:r>
              <a:rPr lang="ru-RU" sz="2100" b="1" dirty="0" smtClean="0"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100" b="1" dirty="0">
                <a:cs typeface="Arial" panose="020B0604020202020204" pitchFamily="34" charset="0"/>
              </a:rPr>
              <a:t>	</a:t>
            </a:r>
            <a:r>
              <a:rPr lang="ru-RU" sz="2100" b="1" dirty="0" smtClean="0">
                <a:cs typeface="Arial" panose="020B0604020202020204" pitchFamily="34" charset="0"/>
              </a:rPr>
              <a:t>Из 112 запланированных на 2021 год проверок, проведено 106 плановых проверок. Исключены из плана в установленном порядке 6 плановых проверок  юридических лиц, их них:</a:t>
            </a:r>
          </a:p>
          <a:p>
            <a:pPr algn="just"/>
            <a:r>
              <a:rPr lang="ru-RU" sz="2100" b="1" dirty="0">
                <a:cs typeface="Arial" panose="020B0604020202020204" pitchFamily="34" charset="0"/>
              </a:rPr>
              <a:t>	</a:t>
            </a:r>
            <a:r>
              <a:rPr lang="ru-RU" sz="2100" b="1" dirty="0" smtClean="0">
                <a:cs typeface="Arial" panose="020B0604020202020204" pitchFamily="34" charset="0"/>
              </a:rPr>
              <a:t>- </a:t>
            </a:r>
            <a:r>
              <a:rPr lang="ru-RU" sz="2100" b="1" dirty="0">
                <a:cs typeface="Arial" panose="020B0604020202020204" pitchFamily="34" charset="0"/>
              </a:rPr>
              <a:t>5 -  в связи с прекращением деятельности  организации в области использования атомной энергии </a:t>
            </a:r>
            <a:endParaRPr lang="ru-RU" sz="2100" b="1" dirty="0" smtClean="0">
              <a:cs typeface="Arial" panose="020B0604020202020204" pitchFamily="34" charset="0"/>
            </a:endParaRPr>
          </a:p>
          <a:p>
            <a:pPr algn="just"/>
            <a:r>
              <a:rPr lang="ru-RU" sz="2100" b="1" dirty="0">
                <a:cs typeface="Arial" panose="020B0604020202020204" pitchFamily="34" charset="0"/>
              </a:rPr>
              <a:t>	</a:t>
            </a:r>
            <a:r>
              <a:rPr lang="ru-RU" sz="2100" b="1" dirty="0" smtClean="0">
                <a:cs typeface="Arial" panose="020B0604020202020204" pitchFamily="34" charset="0"/>
              </a:rPr>
              <a:t>- 1 – </a:t>
            </a:r>
            <a:r>
              <a:rPr lang="ru-RU" sz="2100" b="1" dirty="0">
                <a:cs typeface="Arial" panose="020B0604020202020204" pitchFamily="34" charset="0"/>
              </a:rPr>
              <a:t>в связи с наступлением обстоятельств непреодолимой силы </a:t>
            </a:r>
            <a:r>
              <a:rPr lang="ru-RU" sz="2100" b="1" dirty="0" smtClean="0">
                <a:cs typeface="Arial" panose="020B0604020202020204" pitchFamily="34" charset="0"/>
              </a:rPr>
              <a:t>( </a:t>
            </a:r>
            <a:r>
              <a:rPr lang="ru-RU" sz="2100" b="1" dirty="0">
                <a:cs typeface="Arial" panose="020B0604020202020204" pitchFamily="34" charset="0"/>
              </a:rPr>
              <a:t>в  целях нераспространения </a:t>
            </a:r>
            <a:r>
              <a:rPr lang="ru-RU" sz="2100" b="1" dirty="0" err="1">
                <a:cs typeface="Arial" panose="020B0604020202020204" pitchFamily="34" charset="0"/>
              </a:rPr>
              <a:t>коронавирусной</a:t>
            </a:r>
            <a:r>
              <a:rPr lang="ru-RU" sz="2100" b="1" dirty="0">
                <a:cs typeface="Arial" panose="020B0604020202020204" pitchFamily="34" charset="0"/>
              </a:rPr>
              <a:t> инфекции (COVID-19) на территории Российской Федерации и  защиты здоровья населения </a:t>
            </a:r>
            <a:r>
              <a:rPr lang="ru-RU" sz="2100" b="1" dirty="0" smtClean="0">
                <a:cs typeface="Arial" panose="020B0604020202020204" pitchFamily="34" charset="0"/>
              </a:rPr>
              <a:t>).  </a:t>
            </a:r>
          </a:p>
          <a:p>
            <a:pPr algn="just"/>
            <a:r>
              <a:rPr lang="ru-RU" sz="2100" b="1" dirty="0" smtClean="0"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100" b="1" dirty="0" smtClean="0">
                <a:cs typeface="Arial" panose="020B0604020202020204" pitchFamily="34" charset="0"/>
              </a:rPr>
              <a:t>	</a:t>
            </a:r>
            <a:endParaRPr lang="ru-RU" sz="2200" b="1" dirty="0" smtClean="0">
              <a:cs typeface="Arial" panose="020B0604020202020204" pitchFamily="34" charset="0"/>
            </a:endParaRPr>
          </a:p>
          <a:p>
            <a:pPr algn="just"/>
            <a:endParaRPr lang="ru-RU" sz="2200" b="1" dirty="0">
              <a:cs typeface="Arial" panose="020B0604020202020204" pitchFamily="34" charset="0"/>
            </a:endParaRPr>
          </a:p>
          <a:p>
            <a:pPr algn="just"/>
            <a:r>
              <a:rPr lang="ru-RU" sz="2200" b="1" dirty="0" smtClean="0"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2200" b="1" dirty="0" smtClean="0">
                <a:cs typeface="Arial" panose="020B0604020202020204" pitchFamily="34" charset="0"/>
              </a:rPr>
              <a:t>    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328148"/>
      </p:ext>
    </p:extLst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3868" y="673635"/>
            <a:ext cx="7676939" cy="60631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2438" algn="just"/>
            <a:r>
              <a:rPr lang="ru-RU" sz="2200" dirty="0" smtClean="0"/>
              <a:t>Северо-Европейским </a:t>
            </a:r>
            <a:r>
              <a:rPr lang="ru-RU" sz="2200" dirty="0"/>
              <a:t>МТУ по надзору за ЯРБ Ростехнадзора, выполняя возложенные </a:t>
            </a:r>
            <a:r>
              <a:rPr lang="ru-RU" sz="2200" dirty="0" smtClean="0"/>
              <a:t>задачи по предоставлению государственных услуг, </a:t>
            </a:r>
            <a:r>
              <a:rPr lang="ru-RU" sz="2200" dirty="0"/>
              <a:t>в </a:t>
            </a:r>
            <a:r>
              <a:rPr lang="ru-RU" sz="2200" dirty="0" smtClean="0"/>
              <a:t>2021 году выдано: </a:t>
            </a:r>
          </a:p>
          <a:p>
            <a:pPr indent="452438" algn="just"/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137 лицензий </a:t>
            </a:r>
            <a:r>
              <a:rPr lang="ru-RU" sz="2200" dirty="0"/>
              <a:t>организациям на различные виды деятельности в области использования атомной энергии. По результатам рассмотрения комплектов документов отказано в выдаче лицензий </a:t>
            </a:r>
            <a:r>
              <a:rPr lang="ru-RU" sz="2200" b="1" dirty="0" smtClean="0"/>
              <a:t>2</a:t>
            </a:r>
            <a:r>
              <a:rPr lang="ru-RU" sz="2200" dirty="0" smtClean="0"/>
              <a:t> организациям </a:t>
            </a:r>
            <a:r>
              <a:rPr lang="ru-RU" sz="2200" dirty="0"/>
              <a:t>- </a:t>
            </a:r>
            <a:r>
              <a:rPr lang="ru-RU" sz="2200" dirty="0" smtClean="0"/>
              <a:t>соискателям лицензий.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712 разрешений </a:t>
            </a:r>
            <a:r>
              <a:rPr lang="ru-RU" sz="2200" dirty="0" smtClean="0"/>
              <a:t>персоналу объектов использования атомной энергии на право ведения работ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2 разрешения </a:t>
            </a:r>
            <a:r>
              <a:rPr lang="ru-RU" sz="2200" dirty="0" smtClean="0"/>
              <a:t>поднадзорным организациям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на выбросы и сбросы радиоактивных веществ </a:t>
            </a:r>
            <a:r>
              <a:rPr lang="ru-RU" sz="2200" dirty="0" smtClean="0"/>
              <a:t>в окружающую среду, имеющим ядерно- и радиационно опасные объекты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 smtClean="0"/>
          </a:p>
          <a:p>
            <a:r>
              <a:rPr lang="ru-RU" dirty="0" smtClean="0"/>
              <a:t>	Сравнительные данные приведены на следующих двух слайдах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901131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1011350" y="412482"/>
            <a:ext cx="7712349" cy="932059"/>
            <a:chOff x="-2460" y="2401"/>
            <a:chExt cx="7990" cy="256"/>
          </a:xfrm>
        </p:grpSpPr>
        <p:sp>
          <p:nvSpPr>
            <p:cNvPr id="13" name="Freeform 4"/>
            <p:cNvSpPr>
              <a:spLocks/>
            </p:cNvSpPr>
            <p:nvPr/>
          </p:nvSpPr>
          <p:spPr bwMode="gray">
            <a:xfrm>
              <a:off x="-2270" y="2458"/>
              <a:ext cx="7609" cy="199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square" anchor="ctr" anchorCtr="1">
              <a:norm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gray">
            <a:xfrm>
              <a:off x="-2460" y="2401"/>
              <a:ext cx="7990" cy="199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 anchorCtr="1">
              <a:normAutofit/>
            </a:bodyPr>
            <a:lstStyle/>
            <a:p>
              <a:pPr algn="ctr">
                <a:defRPr/>
              </a:pPr>
              <a:r>
                <a:rPr lang="ru-RU" b="1" dirty="0" smtClean="0"/>
                <a:t>Количественные показатели лицензионно-разрешительной </a:t>
              </a:r>
              <a:r>
                <a:rPr lang="ru-RU" b="1" dirty="0"/>
                <a:t>деятельности за </a:t>
              </a:r>
              <a:r>
                <a:rPr lang="ru-RU" b="1" dirty="0" smtClean="0"/>
                <a:t>2019 </a:t>
              </a:r>
              <a:r>
                <a:rPr lang="ru-RU" b="1" dirty="0"/>
                <a:t>- </a:t>
              </a:r>
              <a:r>
                <a:rPr lang="ru-RU" b="1" dirty="0" smtClean="0"/>
                <a:t>2021 </a:t>
              </a:r>
              <a:r>
                <a:rPr lang="ru-RU" b="1" dirty="0"/>
                <a:t>г.г.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616404"/>
              </p:ext>
            </p:extLst>
          </p:nvPr>
        </p:nvGraphicFramePr>
        <p:xfrm>
          <a:off x="760930" y="1556792"/>
          <a:ext cx="8213190" cy="5072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43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726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Показатели разрешительной деятельности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2019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2020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2021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Выдано лицензий организациям 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162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137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135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7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Зарегистрировано организаций эксплуатирующих РИ, содержащих ЗРИ  4, 5 категорий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радиационной опасности</a:t>
                      </a:r>
                      <a:endParaRPr lang="ru-RU" sz="1800" b="1" dirty="0">
                        <a:solidFill>
                          <a:srgbClr val="00000A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21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3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Выдано разрешений работникам ОИАЭ</a:t>
                      </a: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790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603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712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94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Установлены нормативы ПДВ РВ в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атмосферный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воздух и нормативы ДС РВ в водные объекты, </a:t>
                      </a:r>
                      <a:endParaRPr lang="ru-RU" sz="1800" b="1" dirty="0" smtClean="0">
                        <a:solidFill>
                          <a:srgbClr val="00000A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выданы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разрешения на выбросы и сбросы РВ в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окружающую среду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для объектов</a:t>
                      </a: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77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 b="1" dirty="0" smtClean="0">
                          <a:solidFill>
                            <a:srgbClr val="00000A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975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762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857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541476"/>
            <a:ext cx="2133600" cy="316523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21</a:t>
            </a:fld>
            <a:endParaRPr lang="ru-RU" dirty="0"/>
          </a:p>
        </p:txBody>
      </p:sp>
      <p:pic>
        <p:nvPicPr>
          <p:cNvPr id="19" name="Picture 2" descr="bs000033651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40" y="5229200"/>
            <a:ext cx="1512168" cy="2007930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4219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22</a:t>
            </a:fld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101024"/>
              </p:ext>
            </p:extLst>
          </p:nvPr>
        </p:nvGraphicFramePr>
        <p:xfrm>
          <a:off x="971600" y="1628799"/>
          <a:ext cx="7144778" cy="4631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86000" y="188641"/>
            <a:ext cx="545435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gray">
          <a:xfrm>
            <a:off x="1163860" y="927662"/>
            <a:ext cx="7712349" cy="989170"/>
          </a:xfrm>
          <a:prstGeom prst="rect">
            <a:avLst/>
          </a:prstGeom>
          <a:gradFill rotWithShape="1">
            <a:gsLst>
              <a:gs pos="0">
                <a:srgbClr val="4F81BD">
                  <a:gamma/>
                  <a:tint val="57647"/>
                  <a:invGamma/>
                </a:srgb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rmAutofit/>
          </a:bodyPr>
          <a:lstStyle/>
          <a:p>
            <a:pPr algn="ctr">
              <a:defRPr/>
            </a:pPr>
            <a:r>
              <a:rPr lang="ru-RU" b="1" dirty="0"/>
              <a:t>Динамика изменения количественных показателей </a:t>
            </a:r>
            <a:r>
              <a:rPr lang="ru-RU" b="1" dirty="0" smtClean="0"/>
              <a:t>лицензионно-разрешительной </a:t>
            </a:r>
            <a:r>
              <a:rPr lang="ru-RU" b="1" dirty="0"/>
              <a:t>деятельности за </a:t>
            </a:r>
            <a:r>
              <a:rPr lang="ru-RU" b="1" dirty="0" smtClean="0"/>
              <a:t>2019 </a:t>
            </a:r>
            <a:r>
              <a:rPr lang="ru-RU" b="1" dirty="0"/>
              <a:t>- </a:t>
            </a:r>
            <a:r>
              <a:rPr lang="ru-RU" b="1" dirty="0" smtClean="0"/>
              <a:t>2021 </a:t>
            </a:r>
            <a:r>
              <a:rPr lang="ru-RU" b="1" dirty="0"/>
              <a:t>г.г.</a:t>
            </a:r>
            <a:endParaRPr lang="en-US" b="1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5284"/>
      </p:ext>
    </p:extLst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>
                <a:solidFill>
                  <a:schemeClr val="bg1">
                    <a:lumMod val="50000"/>
                  </a:schemeClr>
                </a:solidFill>
              </a:rPr>
              <a:pPr/>
              <a:t>23</a:t>
            </a:fld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8747" y="272322"/>
            <a:ext cx="8154237" cy="37548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2438" algn="just"/>
            <a:r>
              <a:rPr lang="ru-RU" sz="2000" b="1" dirty="0" smtClean="0"/>
              <a:t>Как видно из диаграмм, количество выданных лицензий в </a:t>
            </a:r>
            <a:r>
              <a:rPr lang="ru-RU" sz="2000" b="1" dirty="0"/>
              <a:t>течение трех последних лет </a:t>
            </a:r>
            <a:r>
              <a:rPr lang="ru-RU" sz="2000" b="1" dirty="0" smtClean="0"/>
              <a:t>уменьшается.</a:t>
            </a:r>
            <a:endParaRPr lang="ru-RU" sz="2000" b="1" dirty="0"/>
          </a:p>
          <a:p>
            <a:pPr indent="452438" algn="just"/>
            <a:endParaRPr lang="ru-RU" sz="2000" b="1" dirty="0" smtClean="0"/>
          </a:p>
          <a:p>
            <a:pPr indent="452438" algn="just"/>
            <a:r>
              <a:rPr lang="ru-RU" sz="2000" b="1" dirty="0" smtClean="0"/>
              <a:t>При </a:t>
            </a:r>
            <a:r>
              <a:rPr lang="ru-RU" sz="2000" b="1" dirty="0"/>
              <a:t>выполнении </a:t>
            </a:r>
            <a:r>
              <a:rPr lang="ru-RU" sz="2000" b="1" dirty="0" smtClean="0"/>
              <a:t>лицензионного и разрешительного </a:t>
            </a:r>
            <a:r>
              <a:rPr lang="ru-RU" sz="2000" b="1" dirty="0"/>
              <a:t>процесса Управлением проводилась проверка представленной организациями документации, </a:t>
            </a:r>
            <a:r>
              <a:rPr lang="ru-RU" sz="2000" b="1" dirty="0" smtClean="0"/>
              <a:t>организовывались проверки готовности организаций осуществлять заявленную деятельность,  составлялись технические задания на проведение экспертизы безопасности и заявленной деятельности, при выдаче разрешений инспекторский </a:t>
            </a:r>
            <a:r>
              <a:rPr lang="ru-RU" sz="2000" b="1" dirty="0"/>
              <a:t>состав </a:t>
            </a:r>
            <a:r>
              <a:rPr lang="ru-RU" sz="2000" b="1" dirty="0" smtClean="0"/>
              <a:t>принимал участие </a:t>
            </a:r>
            <a:r>
              <a:rPr lang="ru-RU" sz="2000" b="1" dirty="0"/>
              <a:t>в проверке знаний </a:t>
            </a:r>
            <a:r>
              <a:rPr lang="ru-RU" sz="2000" b="1" dirty="0" smtClean="0"/>
              <a:t>требований </a:t>
            </a:r>
            <a:r>
              <a:rPr lang="ru-RU" sz="2000" b="1" dirty="0"/>
              <a:t>норм и правил по </a:t>
            </a:r>
            <a:r>
              <a:rPr lang="ru-RU" sz="2000" b="1" dirty="0" smtClean="0"/>
              <a:t>безопасности у персонала. 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024650"/>
      </p:ext>
    </p:extLst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69692"/>
            <a:ext cx="2133600" cy="36512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3433" y="140677"/>
            <a:ext cx="8109020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200" b="1" dirty="0" smtClean="0"/>
              <a:t>В </a:t>
            </a:r>
            <a:r>
              <a:rPr lang="ru-RU" sz="2200" b="1" dirty="0"/>
              <a:t>заключении хочу сказать:</a:t>
            </a:r>
          </a:p>
          <a:p>
            <a:pPr indent="361950" algn="just">
              <a:lnSpc>
                <a:spcPct val="150000"/>
              </a:lnSpc>
            </a:pP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успешное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выполнение задач </a:t>
            </a: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Управления по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обеспечению </a:t>
            </a: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надзора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за ядерной и радиационной </a:t>
            </a: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безопасностью </a:t>
            </a:r>
            <a:r>
              <a:rPr lang="ru-RU" sz="2200" b="1" dirty="0">
                <a:solidFill>
                  <a:schemeClr val="accent4">
                    <a:lumMod val="50000"/>
                  </a:schemeClr>
                </a:solidFill>
              </a:rPr>
              <a:t>объектов использования атомной энергии невозможно без активного и ответственного подхода всех организаций и их работников к безусловному выполнению требований федеральных норм и правил по безопасности в области использования атомной </a:t>
            </a:r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энергии и условий действия лицензий.</a:t>
            </a:r>
            <a:endParaRPr lang="ru-RU" sz="22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6496"/>
      </p:ext>
    </p:extLst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7464" y="2462814"/>
            <a:ext cx="89644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БЛАГОДАРЮ ЗА ВНИМАНИЕ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5013176"/>
            <a:ext cx="53640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Руководитель</a:t>
            </a:r>
          </a:p>
          <a:p>
            <a:pPr algn="ctr"/>
            <a:r>
              <a:rPr lang="ru-RU" dirty="0" smtClean="0"/>
              <a:t>Перевощиков  Сергей Георгиевич 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г</a:t>
            </a:r>
            <a:r>
              <a:rPr lang="ru-RU" dirty="0"/>
              <a:t>. Санкт-Петербург, ул. </a:t>
            </a:r>
            <a:r>
              <a:rPr lang="ru-RU" dirty="0" smtClean="0"/>
              <a:t>Рентгена, д.1</a:t>
            </a:r>
          </a:p>
          <a:p>
            <a:pPr algn="ctr"/>
            <a:r>
              <a:rPr lang="ru-RU" dirty="0" smtClean="0"/>
              <a:t>тел</a:t>
            </a:r>
            <a:r>
              <a:rPr lang="ru-RU" dirty="0"/>
              <a:t>. (</a:t>
            </a:r>
            <a:r>
              <a:rPr lang="ru-RU" dirty="0" smtClean="0"/>
              <a:t>812)346-19-16; </a:t>
            </a:r>
            <a:r>
              <a:rPr lang="ru-RU" dirty="0"/>
              <a:t>эл.почта: </a:t>
            </a:r>
            <a:r>
              <a:rPr lang="ru-RU" dirty="0">
                <a:hlinkClick r:id="rId4"/>
              </a:rPr>
              <a:t>se-nrs@gosnadzor.ru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25</a:t>
            </a:fld>
            <a:endParaRPr lang="ru-RU" dirty="0"/>
          </a:p>
        </p:txBody>
      </p:sp>
      <p:pic>
        <p:nvPicPr>
          <p:cNvPr id="5122" name="Picture 2" descr="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01008"/>
            <a:ext cx="2409056" cy="298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8213" y="0"/>
            <a:ext cx="8235158" cy="59093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На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диаграмме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представлены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виды проведенных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году проверок.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Как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видно из диаграммы, всего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была проведена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1981 проверка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Основная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часть проверок – это мероприятия, проведенные на особо опасных ядерных и радиационных объектах, в рамках режима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постоянного государственного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надзора (перечень этих объектов утвержден Распоряжением Правительства Российской Федерации от 23 апреля 2012 года № 610-р)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1723 проверки. 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Далее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это: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проверки при выполнении процедур лицензирования деятельности в области атомной энергии по заявлениям соискателей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лицензий и  регистрации предприятий 4-5 категории опасности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инспекции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проверке выполнения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ранее выданных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предписаний – всего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проверки, проведенные по Распоряжению Правительства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и по распоряжению ЦА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Ростехнадзора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Плановые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проверки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106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Проверки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сооружении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ОИАЭ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(по стройнадзору)  -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84724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2389016" y="487103"/>
            <a:ext cx="4912649" cy="482600"/>
            <a:chOff x="742" y="2304"/>
            <a:chExt cx="1529" cy="448"/>
          </a:xfrm>
        </p:grpSpPr>
        <p:sp>
          <p:nvSpPr>
            <p:cNvPr id="10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742" y="2304"/>
              <a:ext cx="1529" cy="393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Проверки, проведенные в 2021 году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660333675"/>
              </p:ext>
            </p:extLst>
          </p:nvPr>
        </p:nvGraphicFramePr>
        <p:xfrm>
          <a:off x="679706" y="1666945"/>
          <a:ext cx="8375638" cy="339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09292" y="1666945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3217722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36168" y="3587053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91321" y="2103896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55219" y="2288562"/>
            <a:ext cx="321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259633" y="5445096"/>
            <a:ext cx="6405764" cy="115416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effectLst>
            <a:outerShdw blurRad="876300" dist="23000" dir="5400000" rotWithShape="0">
              <a:schemeClr val="accent2">
                <a:lumMod val="40000"/>
                <a:lumOff val="60000"/>
                <a:alpha val="11000"/>
              </a:scheme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indent="3429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При проведении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проверок выявлено</a:t>
            </a:r>
            <a:endParaRPr lang="ru-RU" sz="2000" dirty="0">
              <a:latin typeface="Calibri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b="1" dirty="0" smtClean="0"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668 нарушений требований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норм </a:t>
            </a: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и правил </a:t>
            </a:r>
            <a:endParaRPr lang="ru-RU" sz="2000" dirty="0" smtClean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в ОИАЭ и условий </a:t>
            </a: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действия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лицензий. </a:t>
            </a:r>
            <a:endParaRPr lang="ru-RU" sz="2000" dirty="0">
              <a:solidFill>
                <a:schemeClr val="bg1"/>
              </a:solidFill>
              <a:latin typeface="Calibri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5639866" y="1111827"/>
            <a:ext cx="3125038" cy="301337"/>
          </a:xfrm>
        </p:spPr>
        <p:txBody>
          <a:bodyPr/>
          <a:lstStyle/>
          <a:p>
            <a:pPr algn="l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Диаграмма № 1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398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6972" y="633246"/>
            <a:ext cx="7752944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	В </a:t>
            </a:r>
            <a:r>
              <a:rPr lang="ru-RU" sz="2200" b="1" dirty="0"/>
              <a:t>результате проведенных в </a:t>
            </a:r>
            <a:r>
              <a:rPr lang="ru-RU" sz="2200" b="1" dirty="0" smtClean="0"/>
              <a:t>2021 </a:t>
            </a:r>
            <a:r>
              <a:rPr lang="ru-RU" sz="2200" b="1" dirty="0"/>
              <a:t>году проверок выявлено и предписано к устранению </a:t>
            </a:r>
            <a:r>
              <a:rPr lang="ru-RU" sz="2200" b="1" dirty="0" smtClean="0"/>
              <a:t>668 нарушений </a:t>
            </a:r>
            <a:r>
              <a:rPr lang="ru-RU" sz="2200" b="1" dirty="0"/>
              <a:t>требований норм и правил и условий действия лицензий.</a:t>
            </a:r>
          </a:p>
          <a:p>
            <a:pPr algn="just"/>
            <a:r>
              <a:rPr lang="ru-RU" sz="2200" b="1" dirty="0" smtClean="0"/>
              <a:t>	Наибольшее число нарушений выявлено при проведении проверок объектов капитального строительства  - 449.</a:t>
            </a:r>
            <a:endParaRPr lang="ru-RU" sz="2200" dirty="0" smtClean="0"/>
          </a:p>
          <a:p>
            <a:pPr algn="just"/>
            <a:r>
              <a:rPr lang="ru-RU" sz="2200" dirty="0" smtClean="0"/>
              <a:t>	</a:t>
            </a:r>
            <a:r>
              <a:rPr lang="ru-RU" sz="2200" b="1" dirty="0" smtClean="0"/>
              <a:t>На </a:t>
            </a:r>
            <a:r>
              <a:rPr lang="ru-RU" sz="2200" b="1" dirty="0" smtClean="0"/>
              <a:t>следующей диаграмме 2 </a:t>
            </a:r>
            <a:r>
              <a:rPr lang="ru-RU" sz="2200" b="1" dirty="0"/>
              <a:t>представлено распределение выявленных нарушений применительно к объектам и отдельным видам </a:t>
            </a:r>
            <a:r>
              <a:rPr lang="ru-RU" sz="2200" b="1" dirty="0" smtClean="0"/>
              <a:t>деятельности</a:t>
            </a:r>
            <a:r>
              <a:rPr lang="ru-RU" sz="2200" b="1" dirty="0" smtClean="0"/>
              <a:t>.</a:t>
            </a:r>
            <a:endParaRPr lang="ru-RU" sz="2200" b="1" dirty="0"/>
          </a:p>
          <a:p>
            <a:pPr algn="just"/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4281501662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71622" y="906294"/>
            <a:ext cx="6840760" cy="864666"/>
            <a:chOff x="780" y="2247"/>
            <a:chExt cx="1710" cy="379"/>
          </a:xfrm>
        </p:grpSpPr>
        <p:sp>
          <p:nvSpPr>
            <p:cNvPr id="5" name="Freeform 4"/>
            <p:cNvSpPr>
              <a:spLocks/>
            </p:cNvSpPr>
            <p:nvPr/>
          </p:nvSpPr>
          <p:spPr bwMode="gray">
            <a:xfrm>
              <a:off x="996" y="2467"/>
              <a:ext cx="1270" cy="159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gray">
            <a:xfrm>
              <a:off x="780" y="2247"/>
              <a:ext cx="1710" cy="284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РЕЗУЛЬТАТЫ АНАЛИЗА НАРУШЕНИЙ ПРИМЕНИТЕЛЬНО К ОБЪЕКТАМ </a:t>
              </a:r>
            </a:p>
            <a:p>
              <a:pPr algn="ctr">
                <a:defRPr/>
              </a:pPr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И ОТДЕЛЬНЫМ ВИДАМ НАДЗОРА 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Скругленный прямоугольник 5"/>
          <p:cNvSpPr/>
          <p:nvPr/>
        </p:nvSpPr>
        <p:spPr>
          <a:xfrm>
            <a:off x="794713" y="4458678"/>
            <a:ext cx="7321494" cy="443595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219099" tIns="0" rIns="219099" bIns="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/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1296383718"/>
              </p:ext>
            </p:extLst>
          </p:nvPr>
        </p:nvGraphicFramePr>
        <p:xfrm>
          <a:off x="600231" y="1974273"/>
          <a:ext cx="8292250" cy="3586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46349"/>
            <a:ext cx="7272808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5262" y="5938896"/>
            <a:ext cx="1364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Диаграмма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65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2055" y="363682"/>
            <a:ext cx="785552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На следующей диаграмме </a:t>
            </a:r>
            <a:r>
              <a:rPr lang="ru-RU" sz="2200" b="1" dirty="0" smtClean="0"/>
              <a:t>3 представлен сравнительный анализ надзорной деятельности Управления за 2019 -2021 годы .</a:t>
            </a:r>
          </a:p>
          <a:p>
            <a:endParaRPr lang="ru-RU" sz="2200" b="1" dirty="0"/>
          </a:p>
          <a:p>
            <a:pPr algn="just"/>
            <a:r>
              <a:rPr lang="ru-RU" sz="2200" b="1" dirty="0" smtClean="0">
                <a:ea typeface="Calibri"/>
                <a:cs typeface="Times New Roman"/>
              </a:rPr>
              <a:t>Как видно из представленной диаграммы показатели количества проверок и выявленных нарушений в 2020 году значительно ниже, чем аналогичные показатели 2019 и 2021 годов.    Уменьшение </a:t>
            </a:r>
            <a:r>
              <a:rPr lang="ru-RU" sz="2200" b="1" dirty="0">
                <a:ea typeface="Calibri"/>
                <a:cs typeface="Times New Roman"/>
              </a:rPr>
              <a:t>количества проверок, проведенных в 2020 году, и, как следствие, уменьшение количества выявленных </a:t>
            </a:r>
            <a:r>
              <a:rPr lang="ru-RU" sz="2200" b="1" dirty="0" smtClean="0">
                <a:ea typeface="Calibri"/>
                <a:cs typeface="Times New Roman"/>
              </a:rPr>
              <a:t>нарушений, </a:t>
            </a:r>
            <a:r>
              <a:rPr lang="ru-RU" sz="2200" b="1" dirty="0">
                <a:ea typeface="Calibri"/>
                <a:cs typeface="Times New Roman"/>
              </a:rPr>
              <a:t>вызвано мерами, предпринятыми Президентом Российской Федерации и Правительством Российской Федерации в целях нераспространения новой </a:t>
            </a:r>
            <a:r>
              <a:rPr lang="ru-RU" sz="2200" b="1" dirty="0" err="1">
                <a:ea typeface="Calibri"/>
                <a:cs typeface="Times New Roman"/>
              </a:rPr>
              <a:t>коронавирусной</a:t>
            </a:r>
            <a:r>
              <a:rPr lang="ru-RU" sz="2200" b="1" dirty="0">
                <a:ea typeface="Calibri"/>
                <a:cs typeface="Times New Roman"/>
              </a:rPr>
              <a:t> инфекции (</a:t>
            </a:r>
            <a:r>
              <a:rPr lang="en-US" sz="2200" b="1" dirty="0">
                <a:ea typeface="Calibri"/>
                <a:cs typeface="Times New Roman"/>
              </a:rPr>
              <a:t>COVID-19)  </a:t>
            </a:r>
            <a:r>
              <a:rPr lang="ru-RU" sz="2200" b="1" dirty="0">
                <a:ea typeface="Calibri"/>
                <a:cs typeface="Times New Roman"/>
              </a:rPr>
              <a:t>на территории Российской Федерации и защиты здоровья  населения </a:t>
            </a:r>
            <a:r>
              <a:rPr lang="ru-RU" sz="2200" b="1" dirty="0" smtClean="0">
                <a:ea typeface="Calibri"/>
                <a:cs typeface="Times New Roman"/>
              </a:rPr>
              <a:t>(отмена </a:t>
            </a:r>
            <a:r>
              <a:rPr lang="ru-RU" sz="2200" b="1" dirty="0">
                <a:ea typeface="Calibri"/>
                <a:cs typeface="Times New Roman"/>
              </a:rPr>
              <a:t>проведения </a:t>
            </a:r>
            <a:r>
              <a:rPr lang="ru-RU" sz="2200" b="1" dirty="0" smtClean="0">
                <a:ea typeface="Calibri"/>
                <a:cs typeface="Times New Roman"/>
              </a:rPr>
              <a:t>части проверок </a:t>
            </a:r>
            <a:r>
              <a:rPr lang="ru-RU" sz="2200" b="1" dirty="0">
                <a:ea typeface="Calibri"/>
                <a:cs typeface="Times New Roman"/>
              </a:rPr>
              <a:t>юридических лиц в 2020 году).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588992563"/>
      </p:ext>
    </p:extLst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859" y="465073"/>
            <a:ext cx="7787208" cy="6244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СРАВНИТЕЛЬНЫЕ ПОКАЗАТЕЛИ НАДЗОРНОЙ ДЕЯТЕЛЬНОСТИ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2019-2021  гг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514149"/>
              </p:ext>
            </p:extLst>
          </p:nvPr>
        </p:nvGraphicFramePr>
        <p:xfrm>
          <a:off x="997528" y="3927765"/>
          <a:ext cx="6515099" cy="1808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5217"/>
                <a:gridCol w="1163782"/>
                <a:gridCol w="1371600"/>
                <a:gridCol w="1714500"/>
              </a:tblGrid>
              <a:tr h="4154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Показатели надзорной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2021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</a:tr>
              <a:tr h="25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Проведено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проверок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2052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1752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1981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5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Выявлено нарушений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355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861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Число проверок/выявлено нарушений при строительстве ОИАЭ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14/488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10/118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12/449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6948264" y="6309320"/>
            <a:ext cx="1946176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12756084"/>
              </p:ext>
            </p:extLst>
          </p:nvPr>
        </p:nvGraphicFramePr>
        <p:xfrm>
          <a:off x="904008" y="1132609"/>
          <a:ext cx="7772447" cy="26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187624" y="123441"/>
            <a:ext cx="7488832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60313"/>
              </p:ext>
            </p:extLst>
          </p:nvPr>
        </p:nvGraphicFramePr>
        <p:xfrm>
          <a:off x="800100" y="5804807"/>
          <a:ext cx="7731580" cy="939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31580"/>
              </a:tblGrid>
              <a:tr h="939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Уменьшение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количества проверок, проведенных в 2020 году, и, как следствие, уменьшение количества выявленных нарушений вызвано мерами, предпринятыми Президентом Российской Федерации и Правительством Российской Федерации в целях нераспространения новой </a:t>
                      </a:r>
                      <a:r>
                        <a:rPr lang="ru-RU" sz="1100" baseline="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коронавирусной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инфекции (</a:t>
                      </a:r>
                      <a:r>
                        <a:rPr lang="en-US" sz="11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COVID-19)  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территории Российской Федерации и защиты здоровья  населения ( отмена проведения проверок юридических лиц в 2020 году).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342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0391" y="496111"/>
            <a:ext cx="818096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tx2"/>
                </a:solidFill>
              </a:rPr>
              <a:t>К типовым </a:t>
            </a:r>
            <a:r>
              <a:rPr lang="ru-RU" sz="2000" b="1" dirty="0">
                <a:solidFill>
                  <a:schemeClr val="tx2"/>
                </a:solidFill>
              </a:rPr>
              <a:t>нарушениям обязательных требований при осуществлении </a:t>
            </a:r>
            <a:r>
              <a:rPr lang="ru-RU" sz="2000" b="1" dirty="0" smtClean="0">
                <a:solidFill>
                  <a:schemeClr val="tx2"/>
                </a:solidFill>
              </a:rPr>
              <a:t>надзора, </a:t>
            </a:r>
            <a:r>
              <a:rPr lang="ru-RU" sz="2000" b="1" dirty="0">
                <a:solidFill>
                  <a:schemeClr val="tx2"/>
                </a:solidFill>
              </a:rPr>
              <a:t>относятся: 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невыполнение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в установленный срок законного предписания федерального органа исполнительной власти, осуществляющего федеральный государственный надзор в области использования атомной энергии (статья 19.5 часть 17 КоАП);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 smtClean="0"/>
              <a:t>осуществление </a:t>
            </a:r>
            <a:r>
              <a:rPr lang="ru-RU" sz="2000" b="1" dirty="0"/>
              <a:t>предпринимательской деятельности с нарушением требований и условий, предусмотренных специальным разрешением (лицензией) (статья 14.1 часть 3 КоАП</a:t>
            </a:r>
            <a:r>
              <a:rPr lang="ru-RU" sz="2000" b="1" dirty="0" smtClean="0"/>
              <a:t>);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 smtClean="0"/>
              <a:t>нарушения </a:t>
            </a:r>
            <a:r>
              <a:rPr lang="ru-RU" sz="2000" b="1" dirty="0"/>
              <a:t>требований условий действия лицензий в части информирования лицензирующего органа об изменениях в документах (например: изменения в структуре организации и самой Программы обеспечения качества), предоставленных на этапе получения </a:t>
            </a:r>
            <a:r>
              <a:rPr lang="ru-RU" sz="2000" b="1" dirty="0" smtClean="0"/>
              <a:t>лицензии;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47102942"/>
      </p:ext>
    </p:extLst>
  </p:cSld>
  <p:clrMapOvr>
    <a:masterClrMapping/>
  </p:clrMapOvr>
  <p:transition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1321</Words>
  <Application>Microsoft Office PowerPoint</Application>
  <PresentationFormat>Экран (4:3)</PresentationFormat>
  <Paragraphs>280</Paragraphs>
  <Slides>25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Training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СРАВНИТЕЛЬНЫЕ ПОКАЗАТЕЛИ НАДЗОРНОЙ ДЕЯТЕЛЬНОСТИ  за 2019-2021  гг.</vt:lpstr>
      <vt:lpstr>Презентация PowerPoint</vt:lpstr>
      <vt:lpstr>Презентация PowerPoint</vt:lpstr>
      <vt:lpstr>Презентация PowerPoint</vt:lpstr>
      <vt:lpstr>СРАВНИТЕЛЬНЫЕ ПОКАЗАТЕЛИ АДМИНИСТРАТИВНЫХ МЕР  за 2019-2021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2017-04-23T12:17:48Z</dcterms:created>
  <dcterms:modified xsi:type="dcterms:W3CDTF">2022-02-28T07:24:41Z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